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92" r:id="rId6"/>
    <p:sldId id="293" r:id="rId7"/>
    <p:sldId id="283" r:id="rId8"/>
    <p:sldId id="291" r:id="rId9"/>
    <p:sldId id="284" r:id="rId10"/>
    <p:sldId id="285" r:id="rId11"/>
    <p:sldId id="29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6" autoAdjust="0"/>
    <p:restoredTop sz="94364" autoAdjust="0"/>
  </p:normalViewPr>
  <p:slideViewPr>
    <p:cSldViewPr snapToGrid="0">
      <p:cViewPr varScale="1">
        <p:scale>
          <a:sx n="69" d="100"/>
          <a:sy n="69" d="100"/>
        </p:scale>
        <p:origin x="74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6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1.sv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2/12/2023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486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684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07157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89358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838890"/>
            <a:ext cx="12218197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8758354" y="3411888"/>
            <a:ext cx="6871730" cy="479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Reva</a:t>
            </a:r>
            <a:r>
              <a:rPr lang="en-US" sz="1600" b="1" spc="-100" baseline="0" noProof="0" dirty="0" smtClean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endParaRPr lang="en-US" sz="1600" b="1" spc="-100" baseline="0" noProof="0" dirty="0" smtClean="0">
              <a:solidFill>
                <a:schemeClr val="tx1"/>
              </a:solidFill>
              <a:latin typeface="Corbel" panose="020B0503020204020204" pitchFamily="34" charset="0"/>
            </a:endParaRPr>
          </a:p>
          <a:p>
            <a:pPr algn="r">
              <a:lnSpc>
                <a:spcPts val="1400"/>
              </a:lnSpc>
            </a:pPr>
            <a:r>
              <a:rPr lang="en-US" sz="1600" b="1" spc="-100" baseline="0" noProof="0" dirty="0" smtClean="0">
                <a:solidFill>
                  <a:schemeClr val="tx1"/>
                </a:solidFill>
                <a:latin typeface="Corbel" panose="020B0503020204020204" pitchFamily="34" charset="0"/>
              </a:rPr>
              <a:t>University</a:t>
            </a:r>
            <a:endParaRPr lang="en-US" sz="1600" b="1" spc="-100" baseline="0" noProof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liverHellwig/sanskrit/tree/master/papers/2018emnl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g"/><Relationship Id="rId4" Type="http://schemas.openxmlformats.org/officeDocument/2006/relationships/hyperlink" Target="https://en.wikipedia.org/wiki/International_Alphabet_of_Sanskrit_Transliteratio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9739" y="1435856"/>
            <a:ext cx="7265349" cy="2612548"/>
          </a:xfrm>
        </p:spPr>
        <p:txBody>
          <a:bodyPr/>
          <a:lstStyle/>
          <a:p>
            <a:r>
              <a:rPr lang="en-US" sz="8000" b="0" dirty="0" err="1" smtClean="0"/>
              <a:t>kailāsaḥ</a:t>
            </a:r>
            <a:r>
              <a:rPr lang="en-US" sz="8000" b="0" dirty="0" smtClean="0"/>
              <a:t/>
            </a:r>
            <a:br>
              <a:rPr lang="en-US" sz="8000" b="0" dirty="0" smtClean="0"/>
            </a:br>
            <a:r>
              <a:rPr lang="en-US" sz="8000" b="0" dirty="0"/>
              <a:t/>
            </a:r>
            <a:br>
              <a:rPr lang="en-US" sz="8000" b="0" dirty="0"/>
            </a:br>
            <a:r>
              <a:rPr lang="en-US" sz="8000" dirty="0" smtClean="0"/>
              <a:t> </a:t>
            </a:r>
            <a:r>
              <a:rPr lang="sa-IN" sz="8000" b="0" dirty="0" smtClean="0"/>
              <a:t>कैलासः</a:t>
            </a:r>
            <a:endParaRPr lang="en-US" sz="8000" dirty="0"/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3558" y="4249314"/>
            <a:ext cx="3439224" cy="2317740"/>
          </a:xfrm>
        </p:spPr>
        <p:txBody>
          <a:bodyPr/>
          <a:lstStyle/>
          <a:p>
            <a:r>
              <a:rPr lang="en-US" dirty="0" smtClean="0"/>
              <a:t>Sudhanva </a:t>
            </a:r>
            <a:r>
              <a:rPr lang="en-US" dirty="0"/>
              <a:t> </a:t>
            </a:r>
            <a:r>
              <a:rPr lang="en-US" dirty="0" err="1" smtClean="0"/>
              <a:t>Manjunath</a:t>
            </a:r>
            <a:r>
              <a:rPr lang="en-US" dirty="0" smtClean="0"/>
              <a:t>  </a:t>
            </a:r>
            <a:r>
              <a:rPr lang="en-US" dirty="0" smtClean="0"/>
              <a:t>Athreya</a:t>
            </a:r>
          </a:p>
          <a:p>
            <a:r>
              <a:rPr lang="en-US" dirty="0" err="1" smtClean="0"/>
              <a:t>Abhay</a:t>
            </a:r>
            <a:r>
              <a:rPr lang="en-US" dirty="0" smtClean="0"/>
              <a:t> </a:t>
            </a:r>
            <a:r>
              <a:rPr lang="en-US" dirty="0" err="1" smtClean="0"/>
              <a:t>Pratap</a:t>
            </a:r>
            <a:r>
              <a:rPr lang="en-US" dirty="0" smtClean="0"/>
              <a:t> Singh</a:t>
            </a:r>
          </a:p>
          <a:p>
            <a:r>
              <a:rPr lang="en-US" dirty="0" smtClean="0"/>
              <a:t>Guided by : </a:t>
            </a:r>
            <a:r>
              <a:rPr lang="en-US" dirty="0" err="1" smtClean="0"/>
              <a:t>Dr</a:t>
            </a:r>
            <a:r>
              <a:rPr lang="en-US" dirty="0" smtClean="0"/>
              <a:t> </a:t>
            </a:r>
            <a:r>
              <a:rPr lang="en-US" dirty="0" err="1" smtClean="0"/>
              <a:t>Nimrita</a:t>
            </a:r>
            <a:r>
              <a:rPr lang="en-US" dirty="0" smtClean="0"/>
              <a:t> </a:t>
            </a:r>
            <a:r>
              <a:rPr lang="en-US" dirty="0" err="1" smtClean="0"/>
              <a:t>Koul</a:t>
            </a:r>
            <a:r>
              <a:rPr lang="en-US" dirty="0" smtClean="0"/>
              <a:t>  &amp;</a:t>
            </a:r>
          </a:p>
          <a:p>
            <a:r>
              <a:rPr lang="en-US" dirty="0" smtClean="0"/>
              <a:t> Shri P V S Kumar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0" y="235527"/>
            <a:ext cx="99804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/>
              <a:t>हरि</a:t>
            </a:r>
            <a:r>
              <a:rPr lang="en-US" sz="5400" b="1" dirty="0"/>
              <a:t> ॐ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2525"/>
          <a:stretch/>
        </p:blipFill>
        <p:spPr>
          <a:xfrm>
            <a:off x="9980476" y="12037"/>
            <a:ext cx="2211524" cy="59990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1193" y="463623"/>
            <a:ext cx="3544127" cy="1113978"/>
          </a:xfrm>
        </p:spPr>
        <p:txBody>
          <a:bodyPr/>
          <a:lstStyle/>
          <a:p>
            <a:r>
              <a:rPr lang="en-US" b="0" u="sng" dirty="0" err="1" smtClean="0">
                <a:solidFill>
                  <a:schemeClr val="tx1"/>
                </a:solidFill>
              </a:rPr>
              <a:t>kailāsaḥ</a:t>
            </a:r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5245" y="2512782"/>
            <a:ext cx="3316022" cy="997528"/>
          </a:xfrm>
        </p:spPr>
        <p:txBody>
          <a:bodyPr/>
          <a:lstStyle/>
          <a:p>
            <a:pPr algn="ctr"/>
            <a:r>
              <a:rPr lang="en-US" sz="3200" b="1" dirty="0" smtClean="0">
                <a:latin typeface="+mj-lt"/>
              </a:rPr>
              <a:t>About </a:t>
            </a:r>
            <a:r>
              <a:rPr lang="en-US" sz="3200" b="1" dirty="0" err="1" smtClean="0">
                <a:latin typeface="+mj-lt"/>
              </a:rPr>
              <a:t>Kailasah</a:t>
            </a:r>
            <a:r>
              <a:rPr lang="en-US" sz="3200" b="1" dirty="0" smtClean="0">
                <a:latin typeface="+mj-lt"/>
              </a:rPr>
              <a:t> </a:t>
            </a:r>
            <a:endParaRPr lang="en-US" sz="3200" b="1" dirty="0">
              <a:latin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809895" y="5287772"/>
            <a:ext cx="8500359" cy="111397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a-IN" sz="3000" b="0" dirty="0" smtClean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कैलासः </a:t>
            </a:r>
            <a:r>
              <a:rPr lang="sa-IN" sz="3000" b="0" dirty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तन्त्रांशसाधन शब्दं विभज्य सन्धिनाम लिखति। </a:t>
            </a:r>
            <a:endParaRPr lang="sa-IN" sz="30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ctr"/>
            <a:r>
              <a:rPr lang="en-US" sz="3000" b="0" dirty="0" err="1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Kailāsaḥ</a:t>
            </a:r>
            <a:r>
              <a:rPr lang="en-US" sz="3000" b="0" dirty="0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  </a:t>
            </a:r>
            <a:r>
              <a:rPr lang="en-US" sz="3000" b="0" dirty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is </a:t>
            </a:r>
            <a:r>
              <a:rPr lang="en-US" sz="3000" b="0" dirty="0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 a  website  That   performs  the  sandhi  </a:t>
            </a:r>
            <a:r>
              <a:rPr lang="en-US" sz="3000" b="0" dirty="0" err="1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Vibhajana</a:t>
            </a:r>
            <a:r>
              <a:rPr lang="en-US" sz="3000" b="0" dirty="0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  and  determines  the  sandhi.</a:t>
            </a:r>
            <a:endParaRPr lang="en-US" sz="3000" b="0" dirty="0">
              <a:solidFill>
                <a:schemeClr val="tx1"/>
              </a:solidFill>
              <a:latin typeface="Arial" panose="020B0604020202020204" pitchFamily="34" charset="0"/>
              <a:ea typeface="BIZ UDPMincho Medium" panose="02020500000000000000" pitchFamily="18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3713018" y="207817"/>
            <a:ext cx="3261385" cy="853021"/>
          </a:xfrm>
        </p:spPr>
        <p:txBody>
          <a:bodyPr/>
          <a:lstStyle/>
          <a:p>
            <a:r>
              <a:rPr lang="en-US" dirty="0" smtClean="0"/>
              <a:t>Pipeline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57" y="2002104"/>
            <a:ext cx="8925231" cy="384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891" y="756026"/>
            <a:ext cx="9223347" cy="1322155"/>
          </a:xfrm>
        </p:spPr>
        <p:txBody>
          <a:bodyPr/>
          <a:lstStyle/>
          <a:p>
            <a:r>
              <a:rPr lang="en-US" sz="4000" dirty="0" smtClean="0"/>
              <a:t>Transliteration &amp; Word split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584289" y="6026727"/>
            <a:ext cx="8220949" cy="1195048"/>
          </a:xfrm>
        </p:spPr>
        <p:txBody>
          <a:bodyPr/>
          <a:lstStyle/>
          <a:p>
            <a:r>
              <a:rPr lang="en-US" dirty="0"/>
              <a:t>Current model 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github.com/OliverHellwig/sanskrit/tree/master/papers/2018emnlp</a:t>
            </a:r>
            <a:endParaRPr lang="en-US" dirty="0" smtClean="0"/>
          </a:p>
          <a:p>
            <a:r>
              <a:rPr lang="en-US" dirty="0" smtClean="0"/>
              <a:t>IAST : </a:t>
            </a:r>
            <a:r>
              <a:rPr lang="sv-SE" dirty="0">
                <a:solidFill>
                  <a:schemeClr val="accent3">
                    <a:lumMod val="75000"/>
                  </a:schemeClr>
                </a:solidFill>
                <a:hlinkClick r:id="rId4"/>
              </a:rPr>
              <a:t>International Alphabet of Sanskrit Transliteration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1782" y="3096000"/>
            <a:ext cx="9228217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Provided Devanagari text is converted to IAST</a:t>
            </a:r>
            <a:endParaRPr lang="en-US" sz="1200" dirty="0"/>
          </a:p>
          <a:p>
            <a:r>
              <a:rPr lang="en-US" dirty="0" smtClean="0"/>
              <a:t>2018emnlp model is being used  &amp; it requires IAST to perform sandhi split</a:t>
            </a:r>
            <a:endParaRPr lang="en-US" dirty="0"/>
          </a:p>
          <a:p>
            <a:r>
              <a:rPr lang="en-US" dirty="0" smtClean="0"/>
              <a:t>Utility for Harvard-Kyoto , ITRANS , SLP1 texts is provided and can be utilized as per the model</a:t>
            </a:r>
            <a:endParaRPr lang="en-US" dirty="0"/>
          </a:p>
          <a:p>
            <a:r>
              <a:rPr lang="en-US" dirty="0" smtClean="0"/>
              <a:t>Entire unit can be replaced to use a different model. </a:t>
            </a:r>
          </a:p>
          <a:p>
            <a:r>
              <a:rPr lang="en-US" dirty="0" smtClean="0"/>
              <a:t>Currently we’re targeting for </a:t>
            </a:r>
            <a:r>
              <a:rPr lang="en-US" dirty="0" err="1" smtClean="0"/>
              <a:t>svara</a:t>
            </a:r>
            <a:r>
              <a:rPr lang="en-US" dirty="0" smtClean="0"/>
              <a:t> sandhi. </a:t>
            </a:r>
            <a:endParaRPr lang="en-US" dirty="0"/>
          </a:p>
          <a:p>
            <a:pPr marL="266700" lvl="1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5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328" y="987124"/>
            <a:ext cx="9875327" cy="55946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Vowel Recognition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55200" y="4281054"/>
            <a:ext cx="3736800" cy="1927393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/>
              <a:t>Methodology</a:t>
            </a:r>
            <a:endParaRPr lang="en-US" sz="3200" dirty="0"/>
          </a:p>
          <a:p>
            <a:r>
              <a:rPr lang="en-US" i="1" dirty="0" smtClean="0"/>
              <a:t>Last vowel</a:t>
            </a:r>
            <a:r>
              <a:rPr lang="en-US" dirty="0" smtClean="0"/>
              <a:t> of the </a:t>
            </a:r>
            <a:r>
              <a:rPr lang="en-US" i="1" dirty="0" smtClean="0"/>
              <a:t>first word </a:t>
            </a:r>
            <a:r>
              <a:rPr lang="en-US" dirty="0" smtClean="0"/>
              <a:t>is extracted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i="1" dirty="0" smtClean="0"/>
              <a:t>First </a:t>
            </a:r>
            <a:r>
              <a:rPr lang="en-US" i="1" dirty="0"/>
              <a:t>vowel </a:t>
            </a:r>
            <a:r>
              <a:rPr lang="en-US" dirty="0"/>
              <a:t>of the </a:t>
            </a:r>
            <a:r>
              <a:rPr lang="en-US" i="1" dirty="0" smtClean="0"/>
              <a:t>second </a:t>
            </a:r>
            <a:r>
              <a:rPr lang="en-US" i="1" dirty="0"/>
              <a:t>wor</a:t>
            </a:r>
            <a:r>
              <a:rPr lang="en-US" dirty="0"/>
              <a:t>d is extracted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Comparison with existing tools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244316"/>
            <a:ext cx="4500000" cy="498616"/>
          </a:xfrm>
          <a:solidFill>
            <a:schemeClr val="accent5">
              <a:lumMod val="75000"/>
            </a:schemeClr>
          </a:solidFill>
        </p:spPr>
        <p:txBody>
          <a:bodyPr/>
          <a:lstStyle/>
          <a:p>
            <a:r>
              <a:rPr lang="en-US" dirty="0" smtClean="0"/>
              <a:t>Tool </a:t>
            </a:r>
            <a:r>
              <a:rPr lang="en-US" dirty="0"/>
              <a:t>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9472"/>
            <a:ext cx="4500000" cy="2520000"/>
          </a:xfrm>
        </p:spPr>
        <p:txBody>
          <a:bodyPr/>
          <a:lstStyle/>
          <a:p>
            <a:r>
              <a:rPr lang="en-US" dirty="0"/>
              <a:t>JNU </a:t>
            </a:r>
            <a:r>
              <a:rPr lang="en-US" dirty="0" smtClean="0"/>
              <a:t>Tools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/>
              <a:t>UoH</a:t>
            </a:r>
            <a:r>
              <a:rPr lang="en-US" dirty="0"/>
              <a:t> Sandhi Tools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245076"/>
            <a:ext cx="4500000" cy="496920"/>
          </a:xfrm>
          <a:solidFill>
            <a:schemeClr val="accent5">
              <a:lumMod val="75000"/>
            </a:schemeClr>
          </a:solidFill>
        </p:spPr>
        <p:txBody>
          <a:bodyPr/>
          <a:lstStyle/>
          <a:p>
            <a:r>
              <a:rPr lang="en-US" dirty="0" smtClean="0"/>
              <a:t>Tool Methodology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876163"/>
            <a:ext cx="4500000" cy="2520000"/>
          </a:xfrm>
        </p:spPr>
        <p:txBody>
          <a:bodyPr/>
          <a:lstStyle/>
          <a:p>
            <a:r>
              <a:rPr lang="en-US" dirty="0"/>
              <a:t>Using a dictionary of possible morphemes, this tool</a:t>
            </a:r>
            <a:r>
              <a:rPr lang="en-US" dirty="0" smtClean="0"/>
              <a:t>, at </a:t>
            </a:r>
            <a:r>
              <a:rPr lang="en-US" dirty="0"/>
              <a:t>every location recursively checks for binary splits</a:t>
            </a:r>
            <a:r>
              <a:rPr lang="en-US" dirty="0" smtClean="0"/>
              <a:t>.</a:t>
            </a:r>
          </a:p>
          <a:p>
            <a:r>
              <a:rPr lang="en-US" dirty="0" smtClean="0"/>
              <a:t>Recursively </a:t>
            </a:r>
            <a:r>
              <a:rPr lang="en-US" dirty="0"/>
              <a:t>breaks a word at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every possible position and applies appropriate Sandhi rules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to generate possible morpheme </a:t>
            </a:r>
            <a:r>
              <a:rPr lang="en-US" dirty="0" smtClean="0"/>
              <a:t>candidates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056" y="2578200"/>
            <a:ext cx="5405236" cy="1466850"/>
          </a:xfrm>
        </p:spPr>
        <p:txBody>
          <a:bodyPr/>
          <a:lstStyle/>
          <a:p>
            <a:r>
              <a:rPr lang="en-US" sz="7200" dirty="0" smtClean="0"/>
              <a:t>Discussion</a:t>
            </a:r>
            <a:endParaRPr lang="en-US" sz="7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45673" y="4035727"/>
            <a:ext cx="3758538" cy="382887"/>
          </a:xfrm>
        </p:spPr>
        <p:txBody>
          <a:bodyPr/>
          <a:lstStyle/>
          <a:p>
            <a:r>
              <a:rPr lang="en-US" dirty="0" smtClean="0"/>
              <a:t>Sudhanva </a:t>
            </a:r>
            <a:r>
              <a:rPr lang="en-US" dirty="0" err="1" smtClean="0"/>
              <a:t>Manjunath</a:t>
            </a:r>
            <a:r>
              <a:rPr lang="en-US" dirty="0" smtClean="0"/>
              <a:t> Athreya</a:t>
            </a:r>
            <a:endParaRPr lang="en-US" dirty="0"/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+91 9108171918</a:t>
            </a:r>
            <a:endParaRPr lang="en-US" dirty="0"/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sudhava0asvl@outlook.com</a:t>
            </a:r>
            <a:endParaRPr lang="en-US" dirty="0"/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https://sud0x00.github.io/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Reva</a:t>
            </a:r>
            <a:r>
              <a:rPr lang="en-US" sz="1600" b="1" spc="-100" baseline="0" dirty="0" smtClean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</a:p>
          <a:p>
            <a:pPr algn="r">
              <a:lnSpc>
                <a:spcPts val="1400"/>
              </a:lnSpc>
            </a:pPr>
            <a:r>
              <a:rPr lang="en-US" sz="1600" b="1" spc="-100" dirty="0" smtClean="0">
                <a:latin typeface="Corbel" panose="020B0503020204020204" pitchFamily="34" charset="0"/>
              </a:rPr>
              <a:t>University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35845" y="6046459"/>
            <a:ext cx="11578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 work is supported by the Department of Science and Technology(DST), Government of India under the project grant DST/TDT/SHRi-14/2021(C).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100F67-BC3D-46B4-8D39-802DC9D7F2EB}">
  <ds:schemaRefs>
    <ds:schemaRef ds:uri="http://purl.org/dc/terms/"/>
    <ds:schemaRef ds:uri="http://purl.org/dc/dcmitype/"/>
    <ds:schemaRef ds:uri="http://purl.org/dc/elements/1.1/"/>
    <ds:schemaRef ds:uri="http://schemas.microsoft.com/office/2006/metadata/properties"/>
    <ds:schemaRef ds:uri="16c05727-aa75-4e4a-9b5f-8a80a1165891"/>
    <ds:schemaRef ds:uri="71af3243-3dd4-4a8d-8c0d-dd76da1f02a5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0</TotalTime>
  <Words>230</Words>
  <Application>Microsoft Office PowerPoint</Application>
  <PresentationFormat>Widescreen</PresentationFormat>
  <Paragraphs>55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Adobe Kaiti Std R</vt:lpstr>
      <vt:lpstr>BIZ UDPMincho Medium</vt:lpstr>
      <vt:lpstr>Arial</vt:lpstr>
      <vt:lpstr>Calibri</vt:lpstr>
      <vt:lpstr>Corbel</vt:lpstr>
      <vt:lpstr>Times New Roman</vt:lpstr>
      <vt:lpstr>Office Theme</vt:lpstr>
      <vt:lpstr>kailāsaḥ   कैलासः</vt:lpstr>
      <vt:lpstr>kailāsaḥ</vt:lpstr>
      <vt:lpstr>Pipeline</vt:lpstr>
      <vt:lpstr>Transliteration &amp; Word split</vt:lpstr>
      <vt:lpstr>Vowel Recognition</vt:lpstr>
      <vt:lpstr>In Comparison with existing tools</vt:lpstr>
      <vt:lpstr>Image SLide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2023-02-12T08:00:49Z</dcterms:created>
  <dcterms:modified xsi:type="dcterms:W3CDTF">2023-02-12T13:01:32Z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